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4.jpeg" ContentType="image/jpeg"/>
  <Override PartName="/ppt/media/image25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11.png" ContentType="image/png"/>
  <Override PartName="/ppt/media/image7.png" ContentType="image/png"/>
  <Override PartName="/ppt/media/image34.jpeg" ContentType="image/jpeg"/>
  <Override PartName="/ppt/media/image18.png" ContentType="image/png"/>
  <Override PartName="/ppt/media/image28.jpeg" ContentType="image/jpeg"/>
  <Override PartName="/ppt/media/image12.png" ContentType="image/png"/>
  <Override PartName="/ppt/media/image8.png" ContentType="image/png"/>
  <Override PartName="/ppt/media/image33.png" ContentType="image/png"/>
  <Override PartName="/ppt/media/image13.png" ContentType="image/png"/>
  <Override PartName="/ppt/media/image9.png" ContentType="image/png"/>
  <Override PartName="/ppt/media/image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6.png" ContentType="image/png"/>
  <Override PartName="/ppt/media/image32.jpeg" ContentType="image/jpeg"/>
  <Override PartName="/ppt/media/image17.png" ContentType="image/png"/>
  <Override PartName="/ppt/media/image20.png" ContentType="image/png"/>
  <Override PartName="/ppt/media/image2.jpeg" ContentType="image/jpe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4BEEC23-E48F-47D2-9EBE-6563804410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0D3A0B5-E9C5-4CB6-947E-01CD56724B0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58BEB16-10BE-48F6-9BFC-312D4F0DE4B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7C7A5A0-7F53-44F4-B449-4FD5334A11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www.isaziconsulting.co.za/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6B410E5-3887-4895-B7AB-77ADBBCC079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approaches-natural-language-processing-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AAC3F36-79FB-486B-B902-E78C8FBA0A4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66626E-235E-4C38-A84D-F85DC85F2FE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52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C969DFC-ADC3-40DC-AECA-5124E9F676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337EA49-3406-4EA3-8A51-6F633DC552D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5EA3CF-E608-4193-8B41-2C28BF803B6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DF9DA2-62B6-4CB1-B17F-ED84FFDB3A0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50338B7-9AF6-4518-9323-0929C30AA4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DE50506-BDD8-4CEE-BBB4-BD6819ECBBF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A679099-3500-4896-891D-4E4519F396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0058A75-BB51-4ACE-8613-280C00F82FD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00E777-0615-4836-A4C1-E22FBC832C3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7295D97-CA1A-41F5-B76C-F12ECB5D2BB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54BC3C2-4EEE-4B1B-A9B8-58E2A4B97B8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0BFC46-2D05-4943-9AA0-7E94913A53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2DE9F9-310E-4F5F-BF4B-4CA7EF21B78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E1D329B-5C30-49FC-AA7B-9C14EED9A8A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2B0DAE-860F-4C92-A9C9-BF371674BB3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3ED11AE-6314-4061-9F6F-88A576FDDF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26B785-E1F4-45F9-A37D-C44595F14CD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natural-language-processing-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how-this-technique-can-take-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070F0E6-A84D-428C-AAA2-02279EA7517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920" cy="342504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420769-86B9-4401-B83C-718B2EE5DC2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0ECBE75-EC24-459C-AB83-46AE5802FB5D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4EE852-C477-4D32-A281-5BC9EF4D194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FBD65C-DAC5-436A-AE25-E6446A002DF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2BDC22B-8C83-439F-AD3B-E56100883EA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25D1AC2-63C3-44AF-9789-E85B1A2F371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4C544D-2A1C-4306-9672-DD77A8BA1F30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190A6DF-DA5F-476E-A56F-7E4C2D22F21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BAEA9A-B678-47F0-9CD9-8A0F8B0F8AF4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7EED87-16CA-4134-9602-C2B39F22C120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17D33F0-5A2B-41E0-83C6-52130349F0C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9ACEE7-2DB4-46EB-B946-6FEAFF49738F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2097C3-2A44-4424-88BB-853866884516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958BA3-DBD5-4FF7-8226-0D91AA41A875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53AE29-B040-43A4-8FD3-116953DE5DB2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32D66-C0F2-403D-A21B-5C490DFC8EC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0BF3C4-9394-4116-9F42-799E5E50FF44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5F89BD-D6D0-49CB-BBE8-34FA3DCE817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CCE5B2-652B-49F5-8337-6027B5EA906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7D15AD-7886-4C42-9E9B-F098CB0A938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447748-3718-499D-80C2-835CD4483AC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2E6A21-F5F5-4366-A08A-84EF5C756B3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2EA4FD-0A52-40E0-A969-795E488B5F5A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5B3449-B98E-4FE9-A5C8-74E0394BC787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54ED31-F849-41FC-AB73-ECED8C0FF34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6280" cy="299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011968E-A226-4121-898E-DE79CEEE3B7A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49560" cy="516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586B937-3302-46E1-9CAF-27B6E8E54191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datasets" TargetMode="Externa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www.bfs.admin.ch/bfs/en/home/services/ogd/portal.html" TargetMode="External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3160" cy="1371204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59;p66"/>
          <p:cNvSpPr/>
          <p:nvPr/>
        </p:nvSpPr>
        <p:spPr>
          <a:xfrm>
            <a:off x="471600" y="5558040"/>
            <a:ext cx="175197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R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2" name="Google Shape;260;p66"/>
          <p:cNvSpPr/>
          <p:nvPr/>
        </p:nvSpPr>
        <p:spPr>
          <a:xfrm>
            <a:off x="8994960" y="10627920"/>
            <a:ext cx="70038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4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6880" cy="101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6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1320" cy="967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Learning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Family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8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09880" cy="1109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Learning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ntal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Architect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20" name=""/>
          <p:cNvGraphicFramePr/>
          <p:nvPr/>
        </p:nvGraphicFramePr>
        <p:xfrm>
          <a:off x="1437120" y="3200400"/>
          <a:ext cx="21512880" cy="9640800"/>
        </p:xfrm>
        <a:graphic>
          <a:graphicData uri="http://schemas.openxmlformats.org/drawingml/2006/table">
            <a:tbl>
              <a:tblPr/>
              <a:tblGrid>
                <a:gridCol w="3846240"/>
                <a:gridCol w="3196800"/>
                <a:gridCol w="4318920"/>
                <a:gridCol w="4592880"/>
                <a:gridCol w="555840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Feature / Architecture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ANN/MLP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RNN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marL="216000" indent="-216000" algn="ctr">
                        <a:lnSpc>
                          <a:spcPct val="100000"/>
                        </a:lnSpc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4000" spc="-1" strike="noStrike">
                          <a:latin typeface="Arial"/>
                        </a:rPr>
                        <a:t>Transformer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What is it?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Basic neural network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“memory”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for grid-like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self-attention mechanism 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Advantages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preserves dependency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long-range dependencies. Parallel processing of sequences.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Challenges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“</a:t>
                      </a:r>
                      <a:r>
                        <a:rPr b="1" lang="en-US" sz="24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 / very computationally intensive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Typical Use 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Classification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Non-linear regressions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Time series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Texts and audios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Image Recognition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Video Processing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LLMs &amp; Generative AIs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22" name=""/>
          <p:cNvGraphicFramePr/>
          <p:nvPr/>
        </p:nvGraphicFramePr>
        <p:xfrm>
          <a:off x="193860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Steamroll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5760" cy="82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372;p78"/>
          <p:cNvSpPr/>
          <p:nvPr/>
        </p:nvSpPr>
        <p:spPr>
          <a:xfrm>
            <a:off x="5296680" y="3409920"/>
            <a:ext cx="4987800" cy="69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26" name="Google Shape;373;p78"/>
          <p:cNvSpPr/>
          <p:nvPr/>
        </p:nvSpPr>
        <p:spPr>
          <a:xfrm rot="5400000">
            <a:off x="8254080" y="1957680"/>
            <a:ext cx="8663760" cy="9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Google Shape;374;p78"/>
          <p:cNvSpPr/>
          <p:nvPr/>
        </p:nvSpPr>
        <p:spPr>
          <a:xfrm>
            <a:off x="9815040" y="6369480"/>
            <a:ext cx="72547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9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3680" cy="874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800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5800" cy="104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79720" cy="1038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65;p67"/>
          <p:cNvSpPr/>
          <p:nvPr/>
        </p:nvSpPr>
        <p:spPr>
          <a:xfrm>
            <a:off x="1440" y="3238560"/>
            <a:ext cx="6094440" cy="47062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67"/>
          <p:cNvSpPr/>
          <p:nvPr/>
        </p:nvSpPr>
        <p:spPr>
          <a:xfrm>
            <a:off x="6096960" y="3238560"/>
            <a:ext cx="6095880" cy="4850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67;p67"/>
          <p:cNvSpPr/>
          <p:nvPr/>
        </p:nvSpPr>
        <p:spPr>
          <a:xfrm>
            <a:off x="12193560" y="3238560"/>
            <a:ext cx="6130800" cy="470772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68;p67"/>
          <p:cNvSpPr/>
          <p:nvPr/>
        </p:nvSpPr>
        <p:spPr>
          <a:xfrm>
            <a:off x="18326880" y="3238560"/>
            <a:ext cx="6095880" cy="4742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67"/>
          <p:cNvSpPr/>
          <p:nvPr/>
        </p:nvSpPr>
        <p:spPr>
          <a:xfrm>
            <a:off x="1440" y="7937640"/>
            <a:ext cx="6094440" cy="4707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70;p67"/>
          <p:cNvSpPr/>
          <p:nvPr/>
        </p:nvSpPr>
        <p:spPr>
          <a:xfrm>
            <a:off x="18312480" y="7959600"/>
            <a:ext cx="6093000" cy="470772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1;p67"/>
          <p:cNvSpPr/>
          <p:nvPr/>
        </p:nvSpPr>
        <p:spPr>
          <a:xfrm>
            <a:off x="12195000" y="7937640"/>
            <a:ext cx="6118200" cy="4707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72;p67"/>
          <p:cNvSpPr/>
          <p:nvPr/>
        </p:nvSpPr>
        <p:spPr>
          <a:xfrm>
            <a:off x="6084000" y="7985160"/>
            <a:ext cx="6094440" cy="463788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Google Shape;273;p67"/>
          <p:cNvGrpSpPr/>
          <p:nvPr/>
        </p:nvGrpSpPr>
        <p:grpSpPr>
          <a:xfrm>
            <a:off x="506520" y="8931240"/>
            <a:ext cx="5494320" cy="2836080"/>
            <a:chOff x="506520" y="8931240"/>
            <a:chExt cx="5494320" cy="2836080"/>
          </a:xfrm>
        </p:grpSpPr>
        <p:sp>
          <p:nvSpPr>
            <p:cNvPr id="172" name="Google Shape;274;p67"/>
            <p:cNvSpPr/>
            <p:nvPr/>
          </p:nvSpPr>
          <p:spPr>
            <a:xfrm>
              <a:off x="517680" y="8931240"/>
              <a:ext cx="3947400" cy="58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173" name="Google Shape;275;p67"/>
            <p:cNvSpPr/>
            <p:nvPr/>
          </p:nvSpPr>
          <p:spPr>
            <a:xfrm>
              <a:off x="506520" y="10018800"/>
              <a:ext cx="5494320" cy="174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Python vs. R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174" name="Google Shape;276;p67"/>
            <p:cNvSpPr/>
            <p:nvPr/>
          </p:nvSpPr>
          <p:spPr>
            <a:xfrm>
              <a:off x="560520" y="9642600"/>
              <a:ext cx="2460960" cy="5940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oogle Shape;277;p67"/>
          <p:cNvGrpSpPr/>
          <p:nvPr/>
        </p:nvGrpSpPr>
        <p:grpSpPr>
          <a:xfrm>
            <a:off x="6599520" y="3959280"/>
            <a:ext cx="5416920" cy="2918520"/>
            <a:chOff x="6599520" y="3959280"/>
            <a:chExt cx="5416920" cy="2918520"/>
          </a:xfrm>
        </p:grpSpPr>
        <p:grpSp>
          <p:nvGrpSpPr>
            <p:cNvPr id="176" name="Google Shape;278;p67"/>
            <p:cNvGrpSpPr/>
            <p:nvPr/>
          </p:nvGrpSpPr>
          <p:grpSpPr>
            <a:xfrm>
              <a:off x="6636600" y="3959280"/>
              <a:ext cx="3947760" cy="815040"/>
              <a:chOff x="6636600" y="3959280"/>
              <a:chExt cx="3947760" cy="815040"/>
            </a:xfrm>
          </p:grpSpPr>
          <p:sp>
            <p:nvSpPr>
              <p:cNvPr id="177" name="Google Shape;279;p67"/>
              <p:cNvSpPr/>
              <p:nvPr/>
            </p:nvSpPr>
            <p:spPr>
              <a:xfrm>
                <a:off x="6636600" y="3959280"/>
                <a:ext cx="3947760" cy="580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78" name="Google Shape;280;p67"/>
              <p:cNvSpPr/>
              <p:nvPr/>
            </p:nvSpPr>
            <p:spPr>
              <a:xfrm>
                <a:off x="6657120" y="4714920"/>
                <a:ext cx="2461320" cy="594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Google Shape;281;p67"/>
            <p:cNvSpPr/>
            <p:nvPr/>
          </p:nvSpPr>
          <p:spPr>
            <a:xfrm>
              <a:off x="6599520" y="5129280"/>
              <a:ext cx="5416920" cy="174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0" name="Google Shape;282;p67"/>
          <p:cNvGrpSpPr/>
          <p:nvPr/>
        </p:nvGrpSpPr>
        <p:grpSpPr>
          <a:xfrm>
            <a:off x="12843360" y="8785080"/>
            <a:ext cx="5383800" cy="2980440"/>
            <a:chOff x="12843360" y="8785080"/>
            <a:chExt cx="5383800" cy="2980440"/>
          </a:xfrm>
        </p:grpSpPr>
        <p:grpSp>
          <p:nvGrpSpPr>
            <p:cNvPr id="181" name="Google Shape;283;p67"/>
            <p:cNvGrpSpPr/>
            <p:nvPr/>
          </p:nvGrpSpPr>
          <p:grpSpPr>
            <a:xfrm>
              <a:off x="12898440" y="8785080"/>
              <a:ext cx="3947760" cy="815040"/>
              <a:chOff x="12898440" y="8785080"/>
              <a:chExt cx="3947760" cy="815040"/>
            </a:xfrm>
          </p:grpSpPr>
          <p:sp>
            <p:nvSpPr>
              <p:cNvPr id="182" name="Google Shape;284;p67"/>
              <p:cNvSpPr/>
              <p:nvPr/>
            </p:nvSpPr>
            <p:spPr>
              <a:xfrm>
                <a:off x="12898440" y="8785080"/>
                <a:ext cx="3947760" cy="580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3" name="Google Shape;285;p67"/>
              <p:cNvSpPr/>
              <p:nvPr/>
            </p:nvSpPr>
            <p:spPr>
              <a:xfrm>
                <a:off x="12919320" y="9540720"/>
                <a:ext cx="2461320" cy="594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Google Shape;286;p67"/>
            <p:cNvSpPr/>
            <p:nvPr/>
          </p:nvSpPr>
          <p:spPr>
            <a:xfrm>
              <a:off x="12843360" y="10017000"/>
              <a:ext cx="5383800" cy="174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5" name="Google Shape;287;p67"/>
          <p:cNvGrpSpPr/>
          <p:nvPr/>
        </p:nvGrpSpPr>
        <p:grpSpPr>
          <a:xfrm>
            <a:off x="18871920" y="3959280"/>
            <a:ext cx="5037840" cy="2921760"/>
            <a:chOff x="18871920" y="3959280"/>
            <a:chExt cx="5037840" cy="2921760"/>
          </a:xfrm>
        </p:grpSpPr>
        <p:grpSp>
          <p:nvGrpSpPr>
            <p:cNvPr id="186" name="Google Shape;288;p67"/>
            <p:cNvGrpSpPr/>
            <p:nvPr/>
          </p:nvGrpSpPr>
          <p:grpSpPr>
            <a:xfrm>
              <a:off x="18919080" y="3959280"/>
              <a:ext cx="3947760" cy="815040"/>
              <a:chOff x="18919080" y="3959280"/>
              <a:chExt cx="3947760" cy="815040"/>
            </a:xfrm>
          </p:grpSpPr>
          <p:sp>
            <p:nvSpPr>
              <p:cNvPr id="187" name="Google Shape;289;p67"/>
              <p:cNvSpPr/>
              <p:nvPr/>
            </p:nvSpPr>
            <p:spPr>
              <a:xfrm>
                <a:off x="18919080" y="3959280"/>
                <a:ext cx="3947760" cy="580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8" name="Google Shape;290;p67"/>
              <p:cNvSpPr/>
              <p:nvPr/>
            </p:nvSpPr>
            <p:spPr>
              <a:xfrm>
                <a:off x="18939600" y="4714920"/>
                <a:ext cx="2461320" cy="594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Google Shape;291;p67"/>
            <p:cNvSpPr/>
            <p:nvPr/>
          </p:nvSpPr>
          <p:spPr>
            <a:xfrm>
              <a:off x="18871920" y="5132520"/>
              <a:ext cx="5037840" cy="174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Let’s Code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190" name="Google Shape;292;p67"/>
          <p:cNvSpPr/>
          <p:nvPr/>
        </p:nvSpPr>
        <p:spPr>
          <a:xfrm>
            <a:off x="5355720" y="495720"/>
            <a:ext cx="136854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5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5880" cy="104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7880" cy="103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9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3360" cy="804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307;p 3"/>
          <p:cNvSpPr/>
          <p:nvPr/>
        </p:nvSpPr>
        <p:spPr>
          <a:xfrm>
            <a:off x="1371600" y="4055400"/>
            <a:ext cx="10744200" cy="68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>
              <a:lnSpc>
                <a:spcPct val="200000"/>
              </a:lnSpc>
              <a:buNone/>
            </a:pPr>
            <a:endParaRPr b="1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  <a:hlinkClick r:id="rId1"/>
              </a:rPr>
              <a:t>Google Dataset Search</a:t>
            </a:r>
            <a:endParaRPr b="1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  <a:hlinkClick r:id="rId2"/>
              </a:rPr>
              <a:t>Kaggle</a:t>
            </a:r>
            <a:endParaRPr b="1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  <a:hlinkClick r:id="rId3"/>
              </a:rPr>
              <a:t>GitHub</a:t>
            </a:r>
            <a:endParaRPr b="1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  <a:hlinkClick r:id="rId4"/>
              </a:rPr>
              <a:t>Government Sources</a:t>
            </a:r>
            <a:endParaRPr b="1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b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(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</a:t>
            </a: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)</a:t>
            </a:r>
            <a:endParaRPr b="1" lang="en-US" sz="4000" spc="-1" strike="noStrike">
              <a:latin typeface="Arial"/>
            </a:endParaRPr>
          </a:p>
        </p:txBody>
      </p:sp>
      <p:sp>
        <p:nvSpPr>
          <p:cNvPr id="241" name="PlaceHolder 27"/>
          <p:cNvSpPr txBox="1"/>
          <p:nvPr/>
        </p:nvSpPr>
        <p:spPr>
          <a:xfrm>
            <a:off x="1219680" y="68580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Gathering and Extraction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5"/>
          <a:stretch/>
        </p:blipFill>
        <p:spPr>
          <a:xfrm>
            <a:off x="12344400" y="4743720"/>
            <a:ext cx="9829440" cy="66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3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4717800" y="2967480"/>
            <a:ext cx="14951520" cy="1057068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</a:t>
            </a:r>
            <a:br>
              <a:rPr sz="8800"/>
            </a:br>
            <a:br>
              <a:rPr sz="8800"/>
            </a:br>
            <a:endParaRPr b="0" lang="en-US" sz="8800" spc="-1" strike="noStrike">
              <a:latin typeface="Arial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13030200" y="849420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APIs</a:t>
            </a:r>
            <a:endParaRPr b="1" lang="en-US" sz="1800" spc="-1" strike="noStrike">
              <a:solidFill>
                <a:srgbClr val="81d41a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Scrap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ing -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DOM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Parsi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7315200" y="6172200"/>
            <a:ext cx="9524160" cy="661932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6172920" y="2477160"/>
            <a:ext cx="11429280" cy="323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rcRect l="0" t="14721" r="22850" b="41943"/>
          <a:stretch/>
        </p:blipFill>
        <p:spPr>
          <a:xfrm>
            <a:off x="1343880" y="2514960"/>
            <a:ext cx="21699360" cy="1051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858360" y="2505240"/>
            <a:ext cx="10287000" cy="1006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5316200" y="4277160"/>
            <a:ext cx="5419440" cy="623844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2190960" y="3124440"/>
            <a:ext cx="11525040" cy="807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rcRect l="0" t="26179" r="25174" b="17090"/>
          <a:stretch/>
        </p:blipFill>
        <p:spPr>
          <a:xfrm>
            <a:off x="1941480" y="2802600"/>
            <a:ext cx="20504160" cy="1005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97;p68"/>
          <p:cNvSpPr/>
          <p:nvPr/>
        </p:nvSpPr>
        <p:spPr>
          <a:xfrm>
            <a:off x="5296680" y="3409920"/>
            <a:ext cx="4987800" cy="69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192" name="Google Shape;298;p68"/>
          <p:cNvSpPr/>
          <p:nvPr/>
        </p:nvSpPr>
        <p:spPr>
          <a:xfrm rot="5400000">
            <a:off x="8254080" y="1957680"/>
            <a:ext cx="8663760" cy="9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99;p68"/>
          <p:cNvSpPr/>
          <p:nvPr/>
        </p:nvSpPr>
        <p:spPr>
          <a:xfrm>
            <a:off x="9522360" y="6369480"/>
            <a:ext cx="72547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Python vs. R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Summary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7869680" y="5029200"/>
            <a:ext cx="5447520" cy="5447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0" name=""/>
          <p:cNvGraphicFramePr/>
          <p:nvPr/>
        </p:nvGraphicFramePr>
        <p:xfrm>
          <a:off x="997560" y="3004560"/>
          <a:ext cx="16529760" cy="8175240"/>
        </p:xfrm>
        <a:graphic>
          <a:graphicData uri="http://schemas.openxmlformats.org/drawingml/2006/table">
            <a:tbl>
              <a:tblPr/>
              <a:tblGrid>
                <a:gridCol w="5510160"/>
                <a:gridCol w="5510160"/>
                <a:gridCol w="5509440"/>
              </a:tblGrid>
              <a:tr h="1927800">
                <a:tc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DOM Parsing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API Scraping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Format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Unstructured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Structured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Processing Cost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High.</a:t>
                      </a:r>
                      <a:endParaRPr b="0" lang="en-US" sz="4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latin typeface="Arial"/>
                        </a:rPr>
                        <a:t>Results mixed with irrelevant </a:t>
                      </a:r>
                      <a:r>
                        <a:rPr b="0" lang="en-US" sz="2800" spc="-1" strike="noStrike">
                          <a:latin typeface="Arial"/>
                        </a:rPr>
                        <a:t>information.</a:t>
                      </a:r>
                      <a:endParaRPr b="0" lang="en-US" sz="28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Low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Stability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Prone to changes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Relatively static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Availability 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Always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Close sourced or paid</a:t>
                      </a:r>
                      <a:endParaRPr b="0" lang="en-US" sz="4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372;p78"/>
          <p:cNvSpPr/>
          <p:nvPr/>
        </p:nvSpPr>
        <p:spPr>
          <a:xfrm>
            <a:off x="5296680" y="3409920"/>
            <a:ext cx="4987800" cy="69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62" name="Google Shape;373;p78"/>
          <p:cNvSpPr/>
          <p:nvPr/>
        </p:nvSpPr>
        <p:spPr>
          <a:xfrm rot="5400000">
            <a:off x="8254080" y="1957680"/>
            <a:ext cx="8663760" cy="9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374;p78"/>
          <p:cNvSpPr/>
          <p:nvPr/>
        </p:nvSpPr>
        <p:spPr>
          <a:xfrm>
            <a:off x="9815040" y="6369480"/>
            <a:ext cx="72547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Let’s Code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3160" cy="1371204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259;p66"/>
          <p:cNvSpPr/>
          <p:nvPr/>
        </p:nvSpPr>
        <p:spPr>
          <a:xfrm>
            <a:off x="3431880" y="5558040"/>
            <a:ext cx="1751976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06;p69"/>
          <p:cNvSpPr/>
          <p:nvPr/>
        </p:nvSpPr>
        <p:spPr>
          <a:xfrm>
            <a:off x="1367640" y="6210000"/>
            <a:ext cx="72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Google Shape;307;p69"/>
          <p:cNvSpPr/>
          <p:nvPr/>
        </p:nvSpPr>
        <p:spPr>
          <a:xfrm>
            <a:off x="1376640" y="6742440"/>
            <a:ext cx="1328976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4080" cy="500112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1480" cy="770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06;p 1"/>
          <p:cNvSpPr/>
          <p:nvPr/>
        </p:nvSpPr>
        <p:spPr>
          <a:xfrm>
            <a:off x="1367640" y="6210000"/>
            <a:ext cx="72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07;p 2"/>
          <p:cNvSpPr/>
          <p:nvPr/>
        </p:nvSpPr>
        <p:spPr>
          <a:xfrm>
            <a:off x="1376640" y="6742440"/>
            <a:ext cx="1328976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3160" cy="57124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3480" cy="754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3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5520" cy="1106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350;p75"/>
          <p:cNvSpPr/>
          <p:nvPr/>
        </p:nvSpPr>
        <p:spPr>
          <a:xfrm>
            <a:off x="5296680" y="3409920"/>
            <a:ext cx="4987800" cy="69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05" name="Google Shape;351;p75"/>
          <p:cNvSpPr/>
          <p:nvPr/>
        </p:nvSpPr>
        <p:spPr>
          <a:xfrm rot="5400000">
            <a:off x="8254080" y="1957680"/>
            <a:ext cx="8663760" cy="9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52;p75"/>
          <p:cNvSpPr/>
          <p:nvPr/>
        </p:nvSpPr>
        <p:spPr>
          <a:xfrm>
            <a:off x="9290160" y="6369480"/>
            <a:ext cx="77792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70760" cy="1025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520" cy="228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6360" cy="64360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11" name=""/>
          <p:cNvSpPr/>
          <p:nvPr/>
        </p:nvSpPr>
        <p:spPr>
          <a:xfrm>
            <a:off x="13716000" y="4343760"/>
            <a:ext cx="7998120" cy="7998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4859000" y="4572000"/>
            <a:ext cx="20552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2024-03-18T23:37:41Z</dcterms:modified>
  <cp:revision>89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